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53263" cy="93567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30"/>
  </p:normalViewPr>
  <p:slideViewPr>
    <p:cSldViewPr>
      <p:cViewPr>
        <p:scale>
          <a:sx n="118" d="100"/>
          <a:sy n="118" d="100"/>
        </p:scale>
        <p:origin x="16" y="-10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75775" y="701750"/>
            <a:ext cx="4702399" cy="35087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0732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5325" y="4444425"/>
            <a:ext cx="5642599" cy="4210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5313" y="69754"/>
            <a:ext cx="9013371" cy="6692200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7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spcBef>
                <a:spcPts val="370"/>
              </a:spcBef>
              <a:buClr>
                <a:srgbClr val="C9E2FF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spcBef>
                <a:spcPts val="370"/>
              </a:spcBef>
              <a:buClr>
                <a:srgbClr val="C9E2FF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spcBef>
                <a:spcPts val="370"/>
              </a:spcBef>
              <a:buClr>
                <a:srgbClr val="C9C9FF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62930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62930" y="1396720"/>
            <a:ext cx="9021537" cy="120580"/>
          </a:xfrm>
          <a:prstGeom prst="rect">
            <a:avLst/>
          </a:prstGeom>
          <a:solidFill>
            <a:srgbClr val="C9E2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62930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57200" y="1505929"/>
            <a:ext cx="82296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 sz="4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514599" y="-152399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C9E2FF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4709477" y="2194563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7699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C9E2FF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C9E2FF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C9E2FF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C9E2FF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65313" y="69754"/>
            <a:ext cx="9013371" cy="6692200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2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2" y="2547938"/>
            <a:ext cx="7772400" cy="1338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231140" algn="l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spcBef>
                <a:spcPts val="370"/>
              </a:spcBef>
              <a:buClr>
                <a:srgbClr val="C9E2FF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 rot="10800000" flipH="1">
            <a:off x="69411" y="2376829"/>
            <a:ext cx="9013514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69146" y="2341475"/>
            <a:ext cx="9013780" cy="45718"/>
          </a:xfrm>
          <a:prstGeom prst="rect">
            <a:avLst/>
          </a:prstGeom>
          <a:solidFill>
            <a:srgbClr val="C9E2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68305" y="2468880"/>
            <a:ext cx="9014621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31140" algn="l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spcBef>
                <a:spcPts val="370"/>
              </a:spcBef>
              <a:buClr>
                <a:srgbClr val="C9E2FF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8640" marR="0" lvl="1" indent="-231140" algn="l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spcBef>
                <a:spcPts val="370"/>
              </a:spcBef>
              <a:buClr>
                <a:srgbClr val="C9E2FF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C9E2FF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C9E2FF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64008" y="69754"/>
            <a:ext cx="9013371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4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231140" algn="l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spcBef>
                <a:spcPts val="370"/>
              </a:spcBef>
              <a:buClr>
                <a:srgbClr val="C9E2FF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4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C9E2FF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6637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84785" algn="l" rtl="0">
              <a:spcBef>
                <a:spcPts val="370"/>
              </a:spcBef>
              <a:buClr>
                <a:srgbClr val="C9E2FF"/>
              </a:buClr>
              <a:buSzPct val="85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87960" algn="l" rtl="0">
              <a:spcBef>
                <a:spcPts val="370"/>
              </a:spcBef>
              <a:buClr>
                <a:schemeClr val="accent3"/>
              </a:buClr>
              <a:buSzPct val="79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7145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Shape 81"/>
          <p:cNvSpPr/>
          <p:nvPr/>
        </p:nvSpPr>
        <p:spPr>
          <a:xfrm rot="10800000" flipH="1">
            <a:off x="68307" y="4683554"/>
            <a:ext cx="9006839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68508" y="4650473"/>
            <a:ext cx="9006639" cy="45718"/>
          </a:xfrm>
          <a:prstGeom prst="rect">
            <a:avLst/>
          </a:prstGeom>
          <a:solidFill>
            <a:srgbClr val="C9E2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68509" y="4773223"/>
            <a:ext cx="9006636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C9E2FF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" name="Shape 7"/>
          <p:cNvSpPr/>
          <p:nvPr/>
        </p:nvSpPr>
        <p:spPr>
          <a:xfrm>
            <a:off x="64008" y="69754"/>
            <a:ext cx="9013371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3985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10160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130810" algn="l" rtl="0">
              <a:spcBef>
                <a:spcPts val="370"/>
              </a:spcBef>
              <a:buClr>
                <a:srgbClr val="C9E2FF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132080" algn="l" rtl="0">
              <a:spcBef>
                <a:spcPts val="370"/>
              </a:spcBef>
              <a:buClr>
                <a:schemeClr val="accent3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C9E2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9C9FF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457200" y="1505929"/>
            <a:ext cx="82296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Table setting and etiquette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7A3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57A3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Types of table service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6476999" cy="4999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Plate service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Plates are filled in the kitchen and brought to you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Family service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Dishes of food are brought to table for self service 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Modified English service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Dishes of food brought to the table, then served to your plate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Buffet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Guests help themselves to a display of food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Formal</a:t>
            </a:r>
          </a:p>
          <a:p>
            <a:pPr marL="548640" marR="0" lvl="1" indent="-23114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Someone waits on and serves guests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152400"/>
            <a:ext cx="2057400" cy="15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200" y="1770859"/>
            <a:ext cx="2057400" cy="165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4200" y="3505200"/>
            <a:ext cx="20574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4200" y="5105400"/>
            <a:ext cx="2057400" cy="1559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7A3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57A3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Passing Food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Pass food to the… </a:t>
            </a:r>
          </a:p>
          <a:p>
            <a:pPr marL="548640" marR="0" lvl="1" indent="-23114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right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438400"/>
            <a:ext cx="4286900" cy="285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7A3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57A3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Eating Rolls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Take a piece of the roll, butter and eat, only one piece at a time</a:t>
            </a: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209800"/>
            <a:ext cx="4805363" cy="3256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7A3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57A3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Eating Meat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Cut and eat only 1-2 pieces at a time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362200"/>
            <a:ext cx="4705349" cy="3074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7A3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57A3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Cell phones at the table!</a:t>
            </a:r>
          </a:p>
        </p:txBody>
      </p:sp>
      <p:pic>
        <p:nvPicPr>
          <p:cNvPr id="194" name="Shape 19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3091721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1981200"/>
            <a:ext cx="2847975" cy="237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886200"/>
            <a:ext cx="3329521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4800" y="4565800"/>
            <a:ext cx="2743199" cy="182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7A3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57A3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Tipping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15-20% of the total bill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Tip off original price, even if you have coupons/discounts!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Waiters only make $2.15/hour!</a:t>
            </a: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Gratuity –the tip is added to the bill (large parties)</a:t>
            </a: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191000"/>
            <a:ext cx="29629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2743200"/>
            <a:ext cx="3943376" cy="262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7A3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57A3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Basic rules for table courtesy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1" indent="-2311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Sit down at left side of chair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Use flatware from the outside in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Cover mouth when coughing/sneezing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Don’t talk with your mouth full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Sit up straight and keep elbow off the table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It’s alright to start eating when </a:t>
            </a:r>
            <a:r>
              <a:rPr lang="en-US" sz="2400" b="1" i="0" u="sng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everyone</a:t>
            </a: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has been served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you are not sure what to do, follow the actions of the host/hostess</a:t>
            </a:r>
          </a:p>
          <a:p>
            <a:pPr marL="548640" marR="0" lvl="1" indent="-23114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B0F0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00B0F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Etiquette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customary code of polite behavior in society or among members of a particular profession or group.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Good manners is making others feel comfortable</a:t>
            </a:r>
          </a:p>
          <a:p>
            <a:pPr marL="548640" marR="0" lvl="1" indent="-231140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Not just a list of do’s and don'ts.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3429000"/>
            <a:ext cx="3048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4038600"/>
            <a:ext cx="3676650" cy="260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1371" y="0"/>
            <a:ext cx="9195370" cy="681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52400"/>
            <a:ext cx="4911062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Table Setting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7162799" cy="4495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way you set your </a:t>
            </a:r>
          </a:p>
          <a:p>
            <a:pPr marL="0" marR="0" lvl="0" indent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table is important </a:t>
            </a:r>
          </a:p>
          <a:p>
            <a:pPr marL="0" marR="0" lvl="0" indent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because it influences: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appearance of </a:t>
            </a:r>
          </a:p>
          <a:p>
            <a:pPr marL="457200" marR="0" lvl="1" indent="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the food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Atmosphere: tone or feeling of the room</a:t>
            </a:r>
          </a:p>
          <a:p>
            <a: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Makes people feel important</a:t>
            </a:r>
          </a:p>
          <a:p>
            <a:pPr marL="457200" marR="0" lvl="1" indent="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Restaurants create an atmosphere by the way they set the table.</a:t>
            </a:r>
          </a:p>
          <a:p>
            <a:pPr marL="548640" marR="0" lvl="1" indent="-231140" algn="l" rtl="0">
              <a:spcBef>
                <a:spcPts val="37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0"/>
            <a:ext cx="9177866" cy="51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589025"/>
            <a:ext cx="7162799" cy="5766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61950"/>
            <a:ext cx="7619999" cy="613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2895600"/>
            <a:ext cx="3581399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Components of setting A Table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538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Linens: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protect table top, provide comfort, beauty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91538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Flatware: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eating utensils, a variety for different types of food.</a:t>
            </a: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91538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Dinnerware: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displays food, </a:t>
            </a:r>
          </a:p>
          <a:p>
            <a:pPr marL="0" marR="0" lvl="0" indent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comes in a variety of shapes </a:t>
            </a:r>
          </a:p>
          <a:p>
            <a:pPr marL="0" marR="0" lvl="0" indent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and sizes for different parts </a:t>
            </a:r>
          </a:p>
          <a:p>
            <a:pPr marL="0" marR="0" lvl="0" indent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of the meal. 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91538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Glassware: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 all beverages, </a:t>
            </a:r>
          </a:p>
          <a:p>
            <a:pPr marL="0" marR="0" lvl="0" indent="0" algn="l" rtl="0">
              <a:spcBef>
                <a:spcPts val="5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hot or cold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7A3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57A3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Flatware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5257799" cy="5287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Flatware in order of use from the outside in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Forks and napkin to the left of plate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Knives and spoons to the right of plate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Bottoms of each flatware piece should be in line with bottom of plate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Tines of fork and bowl of spoon turned upward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Blade of knife turned toward edge of plate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914400"/>
            <a:ext cx="2895600" cy="262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7A3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57A3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Dinnerware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Dinner plate should be the center of the cover 1” from tables edge.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Bread and butter plate and salad plate above the fork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Salad plate above the napkin , or it can be placed on the plate</a:t>
            </a: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3505200"/>
            <a:ext cx="3979817" cy="2418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7A3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57A3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Glassware</a:t>
            </a: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 placement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Water glass just above the tip of </a:t>
            </a:r>
          </a:p>
          <a:p>
            <a:pPr marL="0" marR="0" lvl="0" indent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the knife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Place other glasses below and to the right of water glass</a:t>
            </a: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Cup and saucer to the right side of knife and spoon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57200"/>
            <a:ext cx="2391602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3487271"/>
            <a:ext cx="3729038" cy="289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t="5689" r="7200" b="6043"/>
          <a:stretch/>
        </p:blipFill>
        <p:spPr>
          <a:xfrm>
            <a:off x="7010400" y="192023"/>
            <a:ext cx="2001918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7A3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57A3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Napkin Placement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6476999" cy="4999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General Rule: place to the left </a:t>
            </a:r>
          </a:p>
          <a:p>
            <a:pPr marL="0" marR="0" lvl="0" indent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of the forks or on the service </a:t>
            </a:r>
          </a:p>
          <a:p>
            <a:pPr marL="0" marR="0" lvl="0" indent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plate.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Can be placed for aesthetics or use.</a:t>
            </a:r>
          </a:p>
          <a:p>
            <a:pPr marL="274320" marR="0" lvl="1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Place the napkin on your lap to begin eating, place on chair if you leave and return, place to the left of the plate when finished.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5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2362200"/>
            <a:ext cx="2001918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0400" y="3886200"/>
            <a:ext cx="2001918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0400" y="5595037"/>
            <a:ext cx="2001918" cy="111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Equity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00B050"/>
      </a:accent6>
      <a:hlink>
        <a:srgbClr val="996666"/>
      </a:hlink>
      <a:folHlink>
        <a:srgbClr val="00B0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Macintosh PowerPoint</Application>
  <PresentationFormat>On-screen Show (4:3)</PresentationFormat>
  <Paragraphs>79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Source Sans Pro</vt:lpstr>
      <vt:lpstr>Libre Baskerville</vt:lpstr>
      <vt:lpstr>Noto Sans Symbols</vt:lpstr>
      <vt:lpstr>Arial</vt:lpstr>
      <vt:lpstr>Equity</vt:lpstr>
      <vt:lpstr>Table setting and etiquette</vt:lpstr>
      <vt:lpstr>Table Setting</vt:lpstr>
      <vt:lpstr>PowerPoint Presentation</vt:lpstr>
      <vt:lpstr>PowerPoint Presentation</vt:lpstr>
      <vt:lpstr>Components of setting A Table</vt:lpstr>
      <vt:lpstr>Flatware</vt:lpstr>
      <vt:lpstr>Dinnerware</vt:lpstr>
      <vt:lpstr>Glasswaree placement</vt:lpstr>
      <vt:lpstr>Napkin Placement</vt:lpstr>
      <vt:lpstr>Types of table service</vt:lpstr>
      <vt:lpstr>Passing Food</vt:lpstr>
      <vt:lpstr>Eating Rolls</vt:lpstr>
      <vt:lpstr>Eating Meat</vt:lpstr>
      <vt:lpstr>No Cell phones at the table!</vt:lpstr>
      <vt:lpstr>Tipping</vt:lpstr>
      <vt:lpstr>Basic rules for table courtesy</vt:lpstr>
      <vt:lpstr>Etiquette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setting and etiquette</dc:title>
  <dc:creator>Shelley Mendenhall</dc:creator>
  <cp:lastModifiedBy>Microsoft Office User</cp:lastModifiedBy>
  <cp:revision>1</cp:revision>
  <dcterms:modified xsi:type="dcterms:W3CDTF">2020-04-10T19:20:21Z</dcterms:modified>
</cp:coreProperties>
</file>